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362" r:id="rId3"/>
    <p:sldId id="363" r:id="rId4"/>
    <p:sldId id="364" r:id="rId5"/>
    <p:sldId id="370" r:id="rId6"/>
    <p:sldId id="365" r:id="rId7"/>
    <p:sldId id="366" r:id="rId8"/>
    <p:sldId id="367" r:id="rId9"/>
    <p:sldId id="368" r:id="rId10"/>
    <p:sldId id="360" r:id="rId11"/>
    <p:sldId id="369" r:id="rId12"/>
    <p:sldId id="373" r:id="rId13"/>
    <p:sldId id="371" r:id="rId14"/>
    <p:sldId id="372" r:id="rId15"/>
    <p:sldId id="374" r:id="rId16"/>
    <p:sldId id="376" r:id="rId17"/>
    <p:sldId id="375" r:id="rId18"/>
    <p:sldId id="377" r:id="rId19"/>
    <p:sldId id="378" r:id="rId20"/>
    <p:sldId id="379" r:id="rId21"/>
    <p:sldId id="380"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C9B6"/>
    <a:srgbClr val="0F2D3E"/>
    <a:srgbClr val="153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33" autoAdjust="0"/>
  </p:normalViewPr>
  <p:slideViewPr>
    <p:cSldViewPr showGuides="1">
      <p:cViewPr varScale="1">
        <p:scale>
          <a:sx n="75" d="100"/>
          <a:sy n="75" d="100"/>
        </p:scale>
        <p:origin x="54" y="324"/>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(Nótese la dirección del ⊆ aquí: si α⊨β, entonces α es una afirmación más fuerte que β; descarta más mundos posibles.) La relación de implicación es familiar en aritmética; estamos contentos con la idea de que la oración x=0 implica la oración xy=0. Obviamente, en cualquier modelo donde x es cero, es el caso que </a:t>
            </a:r>
            <a:r>
              <a:rPr lang="es-CO" dirty="0" err="1"/>
              <a:t>xy</a:t>
            </a:r>
            <a:r>
              <a:rPr lang="es-CO" dirty="0"/>
              <a:t> es cero (independientemente del valor de y).</a:t>
            </a:r>
          </a:p>
          <a:p>
            <a:r>
              <a:rPr lang="es-CO" dirty="0"/>
              <a:t>Supón que tenemos dos oraciones lógicas:</a:t>
            </a:r>
          </a:p>
          <a:p>
            <a:pPr>
              <a:buFont typeface="Arial" panose="020B0604020202020204" pitchFamily="34" charset="0"/>
              <a:buChar char="•"/>
            </a:pPr>
            <a:r>
              <a:rPr lang="es-CO" dirty="0"/>
              <a:t>α: "Si llueve, la calle está mojada."</a:t>
            </a:r>
          </a:p>
          <a:p>
            <a:pPr>
              <a:buFont typeface="Arial" panose="020B0604020202020204" pitchFamily="34" charset="0"/>
              <a:buChar char="•"/>
            </a:pPr>
            <a:r>
              <a:rPr lang="es-CO" dirty="0"/>
              <a:t>β: "La calle está mojada."</a:t>
            </a:r>
          </a:p>
          <a:p>
            <a:r>
              <a:rPr lang="es-CO" dirty="0"/>
              <a:t>En este caso:</a:t>
            </a:r>
          </a:p>
          <a:p>
            <a:pPr>
              <a:buFont typeface="Arial" panose="020B0604020202020204" pitchFamily="34" charset="0"/>
              <a:buChar char="•"/>
            </a:pPr>
            <a:r>
              <a:rPr lang="es-CO" b="1" dirty="0"/>
              <a:t>M(α)</a:t>
            </a:r>
            <a:r>
              <a:rPr lang="es-CO" dirty="0"/>
              <a:t> son los modelos (o escenarios posibles) donde la calle está mojada si llueve.</a:t>
            </a:r>
          </a:p>
          <a:p>
            <a:pPr>
              <a:buFont typeface="Arial" panose="020B0604020202020204" pitchFamily="34" charset="0"/>
              <a:buChar char="•"/>
            </a:pPr>
            <a:r>
              <a:rPr lang="es-CO" b="1" dirty="0"/>
              <a:t>M(β)</a:t>
            </a:r>
            <a:r>
              <a:rPr lang="es-CO" dirty="0"/>
              <a:t> son los modelos donde la calle está mojada en general.</a:t>
            </a:r>
          </a:p>
          <a:p>
            <a:r>
              <a:rPr lang="es-CO" dirty="0"/>
              <a:t>La relación α⊨β cumple porque </a:t>
            </a:r>
            <a:r>
              <a:rPr lang="es-CO" b="1" dirty="0"/>
              <a:t>siempre que α sea verdadera (cuando llueve la calle está mojada), β también será verdadera (la calle está mojada)</a:t>
            </a:r>
            <a:r>
              <a:rPr lang="es-CO" dirty="0"/>
              <a:t>. Esto implica que </a:t>
            </a:r>
            <a:r>
              <a:rPr lang="es-CO" b="1" dirty="0"/>
              <a:t>todos los modelos de α</a:t>
            </a:r>
            <a:r>
              <a:rPr lang="es-CO" dirty="0"/>
              <a:t> estarán incluidos dentro de </a:t>
            </a:r>
            <a:r>
              <a:rPr lang="es-CO" b="1" dirty="0"/>
              <a:t>los modelos de β</a:t>
            </a:r>
            <a:r>
              <a:rPr lang="es-CO" dirty="0"/>
              <a:t>, o en términos matemáticos: M(α)⊆M(β).</a:t>
            </a:r>
          </a:p>
          <a:p>
            <a:endParaRPr lang="es-CO" dirty="0"/>
          </a:p>
          <a:p>
            <a:endParaRPr lang="es-CO" dirty="0"/>
          </a:p>
        </p:txBody>
      </p:sp>
    </p:spTree>
    <p:extLst>
      <p:ext uri="{BB962C8B-B14F-4D97-AF65-F5344CB8AC3E}">
        <p14:creationId xmlns:p14="http://schemas.microsoft.com/office/powerpoint/2010/main" val="286342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Supón que tenemos dos oraciones lógicas:</a:t>
            </a:r>
          </a:p>
          <a:p>
            <a:pPr>
              <a:buFont typeface="Arial" panose="020B0604020202020204" pitchFamily="34" charset="0"/>
              <a:buChar char="•"/>
            </a:pPr>
            <a:r>
              <a:rPr lang="es-CO" dirty="0"/>
              <a:t>α: "Si llueve, la calle está mojada."</a:t>
            </a:r>
          </a:p>
          <a:p>
            <a:pPr>
              <a:buFont typeface="Arial" panose="020B0604020202020204" pitchFamily="34" charset="0"/>
              <a:buChar char="•"/>
            </a:pPr>
            <a:r>
              <a:rPr lang="es-CO" dirty="0"/>
              <a:t>β: "La calle está mojada."</a:t>
            </a:r>
          </a:p>
          <a:p>
            <a:r>
              <a:rPr lang="es-CO" dirty="0"/>
              <a:t>En este caso:</a:t>
            </a:r>
          </a:p>
          <a:p>
            <a:pPr>
              <a:buFont typeface="Arial" panose="020B0604020202020204" pitchFamily="34" charset="0"/>
              <a:buChar char="•"/>
            </a:pPr>
            <a:r>
              <a:rPr lang="es-CO" b="1" dirty="0"/>
              <a:t>M(α)</a:t>
            </a:r>
            <a:r>
              <a:rPr lang="es-CO" dirty="0"/>
              <a:t> son los modelos (o escenarios posibles) donde la calle está mojada si llueve.</a:t>
            </a:r>
          </a:p>
          <a:p>
            <a:pPr>
              <a:buFont typeface="Arial" panose="020B0604020202020204" pitchFamily="34" charset="0"/>
              <a:buChar char="•"/>
            </a:pPr>
            <a:r>
              <a:rPr lang="es-CO" b="1" dirty="0"/>
              <a:t>M(β)</a:t>
            </a:r>
            <a:r>
              <a:rPr lang="es-CO" dirty="0"/>
              <a:t> son los modelos donde la calle está mojada en general.</a:t>
            </a:r>
          </a:p>
          <a:p>
            <a:r>
              <a:rPr lang="es-CO" dirty="0"/>
              <a:t>La relación α⊨β cumple porque </a:t>
            </a:r>
            <a:r>
              <a:rPr lang="es-CO" b="1" dirty="0"/>
              <a:t>siempre que α sea verdadera (cuando llueve la calle está mojada), β también será verdadera (la calle está mojada)</a:t>
            </a:r>
            <a:r>
              <a:rPr lang="es-CO" dirty="0"/>
              <a:t>. Esto implica que </a:t>
            </a:r>
            <a:r>
              <a:rPr lang="es-CO" b="1" dirty="0"/>
              <a:t>todos los modelos de α</a:t>
            </a:r>
            <a:r>
              <a:rPr lang="es-CO" dirty="0"/>
              <a:t> estarán incluidos dentro de </a:t>
            </a:r>
            <a:r>
              <a:rPr lang="es-CO" b="1" dirty="0"/>
              <a:t>los modelos de β</a:t>
            </a:r>
            <a:r>
              <a:rPr lang="es-CO" dirty="0"/>
              <a:t>, o en términos matemáticos: M(α)⊆M(β).</a:t>
            </a:r>
          </a:p>
          <a:p>
            <a:endParaRPr lang="es-CO" dirty="0"/>
          </a:p>
          <a:p>
            <a:endParaRPr lang="es-CO" dirty="0"/>
          </a:p>
        </p:txBody>
      </p:sp>
    </p:spTree>
    <p:extLst>
      <p:ext uri="{BB962C8B-B14F-4D97-AF65-F5344CB8AC3E}">
        <p14:creationId xmlns:p14="http://schemas.microsoft.com/office/powerpoint/2010/main" val="189088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Podemos aplicar el mismo tipo de análisis al ejemplo de razonamiento del mundo de </a:t>
            </a:r>
            <a:r>
              <a:rPr lang="es-CO" dirty="0" err="1"/>
              <a:t>Wumpus</a:t>
            </a:r>
            <a:r>
              <a:rPr lang="es-CO" dirty="0"/>
              <a:t> dado en la sección anterior. Considera la situación en la Figura 7.3(b): el agente no ha detectado nada en [1,1] y percibe una brisa en [2,1]. Estos perceptos, combinados con el conocimiento del agente sobre las reglas del mundo de </a:t>
            </a:r>
            <a:r>
              <a:rPr lang="es-CO" dirty="0" err="1"/>
              <a:t>Wumpus</a:t>
            </a:r>
            <a:r>
              <a:rPr lang="es-CO" dirty="0"/>
              <a:t>, constituyen la base de conocimiento (KB). El agente está interesado en saber si las casillas adyacentes [1,2], [2,2] y [3,1] contienen pozos. Cada una de las tres casillas podría contener o no un pozo, por lo que (ignorando otros aspectos del mundo por ahora) hay 2^3 = 8 modelos posibles.</a:t>
            </a:r>
          </a:p>
          <a:p>
            <a:endParaRPr lang="es-CO" dirty="0"/>
          </a:p>
        </p:txBody>
      </p:sp>
    </p:spTree>
    <p:extLst>
      <p:ext uri="{BB962C8B-B14F-4D97-AF65-F5344CB8AC3E}">
        <p14:creationId xmlns:p14="http://schemas.microsoft.com/office/powerpoint/2010/main" val="89095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9462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23039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Un algoritmo de inferencia que solo deriva oraciones implicadas se llama correcto o </a:t>
            </a:r>
            <a:r>
              <a:rPr lang="es-CO" b="1" dirty="0"/>
              <a:t>preservador de verdad</a:t>
            </a:r>
            <a:r>
              <a:rPr lang="es-CO" dirty="0"/>
              <a:t>. La corrección es una propiedad altamente deseable. Un procedimiento de inferencia incorrecto esencialmente inventa cosas a medida que avanza: anuncia el descubrimiento de agujas inexistentes. Es fácil ver que la verificación de modelos, cuando es aplicable, es un procedimiento correcto.</a:t>
            </a:r>
          </a:p>
          <a:p>
            <a:r>
              <a:rPr lang="es-CO" dirty="0"/>
              <a:t>La propiedad de </a:t>
            </a:r>
            <a:r>
              <a:rPr lang="es-CO" b="1" dirty="0"/>
              <a:t>completitud</a:t>
            </a:r>
            <a:r>
              <a:rPr lang="es-CO" dirty="0"/>
              <a:t> también es deseable: un algoritmo de inferencia es completo si puede derivar cualquier oración que esté implicada. Para pajares reales, que son finitos en extensión, parece obvio que un examen sistemático siempre puede decidir si la aguja está en el pajar. Sin embargo, para muchas bases de conocimiento, el pajar de consecuencias es infinito</a:t>
            </a:r>
          </a:p>
          <a:p>
            <a:r>
              <a:rPr lang="es-CO" b="1" dirty="0"/>
              <a:t>Implicación</a:t>
            </a:r>
            <a:r>
              <a:rPr lang="es-CO" dirty="0"/>
              <a:t> es una relación lógica que ya existe entre dos oraciones (o entre KB y una oración). Es decir, la verdad de una oración garantiza la verdad de otra sin necesidad de hacer ningún cálculo. </a:t>
            </a:r>
            <a:r>
              <a:rPr lang="es-CO" b="1" dirty="0"/>
              <a:t>Inferencia</a:t>
            </a:r>
            <a:r>
              <a:rPr lang="es-CO" dirty="0"/>
              <a:t> es el proceso mediante el cual un agente </a:t>
            </a:r>
            <a:r>
              <a:rPr lang="es-CO" b="1" dirty="0"/>
              <a:t>descubre</a:t>
            </a:r>
            <a:r>
              <a:rPr lang="es-CO" dirty="0"/>
              <a:t> (o "encuentra") esas implicaciones. Implicación es un hecho lógico que ya existe, pero la inferencia es el proceso activo de encontrarlo.</a:t>
            </a:r>
          </a:p>
        </p:txBody>
      </p:sp>
    </p:spTree>
    <p:extLst>
      <p:ext uri="{BB962C8B-B14F-4D97-AF65-F5344CB8AC3E}">
        <p14:creationId xmlns:p14="http://schemas.microsoft.com/office/powerpoint/2010/main" val="2847653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70936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9229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21334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Le asignas unos valores a las variables con el fin de determinar si la afirmación </a:t>
            </a:r>
            <a:r>
              <a:rPr lang="es-ES" dirty="0" err="1"/>
              <a:t>dfel</a:t>
            </a:r>
            <a:r>
              <a:rPr lang="es-ES" dirty="0"/>
              <a:t> mundo posible es verdadera o falsa. </a:t>
            </a:r>
            <a:r>
              <a:rPr lang="es-CO" dirty="0"/>
              <a:t>Por ejemplo, en la oración "x + y = 4", un modelo podría ser la asignación x = 2 y </a:t>
            </a:r>
            <a:r>
              <a:rPr lang="es-CO" dirty="0" err="1"/>
              <a:t>y</a:t>
            </a:r>
            <a:r>
              <a:rPr lang="es-CO" dirty="0"/>
              <a:t> = 2, lo que haría que la oración sea verdadera en ese modelo.</a:t>
            </a:r>
          </a:p>
          <a:p>
            <a:r>
              <a:rPr lang="es-CO" dirty="0"/>
              <a:t>son representaciones matemáticas de estos mundos posibles, en los cuales se asigna un valor de verdad (verdadero o falso) a cada oración relevante. Los modelos son abstracciones que nos permiten razonar formalmente sobre la verdad de diferentes oraciones en diferentes situaciones posibles.</a:t>
            </a:r>
          </a:p>
        </p:txBody>
      </p:sp>
    </p:spTree>
    <p:extLst>
      <p:ext uri="{BB962C8B-B14F-4D97-AF65-F5344CB8AC3E}">
        <p14:creationId xmlns:p14="http://schemas.microsoft.com/office/powerpoint/2010/main" val="323662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s-CO" dirty="0"/>
          </a:p>
        </p:txBody>
      </p:sp>
    </p:spTree>
    <p:extLst>
      <p:ext uri="{BB962C8B-B14F-4D97-AF65-F5344CB8AC3E}">
        <p14:creationId xmlns:p14="http://schemas.microsoft.com/office/powerpoint/2010/main" val="250068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Por ejemplo, si α es la oración "Hay un Wumpus en la casilla [1,3]", M(α) sería el conjunto de todos los modelos posibles en los que esta oración es verdadera.</a:t>
            </a:r>
          </a:p>
          <a:p>
            <a:r>
              <a:rPr lang="es-CO" dirty="0"/>
              <a:t>Un modelo es un conjunto de asignaciones que indican si una oración es verdadera o falsa en un "mundo posible". Por ejemplo, si tienes una oración que dice "Hay un pozo en la casilla [2,2]", el modelo sería la asignación que dice si esta oración es verdadera o falsa en ese mundo.</a:t>
            </a:r>
          </a:p>
        </p:txBody>
      </p:sp>
    </p:spTree>
    <p:extLst>
      <p:ext uri="{BB962C8B-B14F-4D97-AF65-F5344CB8AC3E}">
        <p14:creationId xmlns:p14="http://schemas.microsoft.com/office/powerpoint/2010/main" val="220148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40161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65615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096869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Inteligencia Artificial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438582"/>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2022</a:t>
            </a: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dmartinev@eafit.edu.c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976393" y="518260"/>
            <a:ext cx="6802401" cy="7641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4400" dirty="0"/>
              <a:t>LÓGICA</a:t>
            </a:r>
          </a:p>
          <a:p>
            <a:pPr marL="0" lvl="0" indent="0" rtl="0">
              <a:spcBef>
                <a:spcPts val="0"/>
              </a:spcBef>
              <a:spcAft>
                <a:spcPts val="0"/>
              </a:spcAft>
              <a:buNone/>
            </a:pPr>
            <a:endParaRPr lang="es-ES"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095971"/>
            <a:ext cx="841583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CO" sz="2400" b="0" i="0" u="none" strike="noStrike" cap="none" dirty="0">
              <a:solidFill>
                <a:schemeClr val="lt1"/>
              </a:solidFill>
              <a:latin typeface="Calibri"/>
              <a:ea typeface="Calibri"/>
              <a:cs typeface="Calibri"/>
              <a:sym typeface="Calibri"/>
            </a:endParaRPr>
          </a:p>
          <a:p>
            <a:pPr>
              <a:buClr>
                <a:schemeClr val="dk1"/>
              </a:buClr>
              <a:buSzPts val="3600"/>
            </a:pPr>
            <a:r>
              <a:rPr lang="es-CO" sz="2400" b="0" i="0" u="none" strike="noStrike" cap="none" dirty="0">
                <a:solidFill>
                  <a:schemeClr val="lt1"/>
                </a:solidFill>
                <a:latin typeface="Calibri"/>
                <a:ea typeface="Calibri"/>
                <a:cs typeface="Calibri"/>
                <a:sym typeface="Calibri"/>
              </a:rPr>
              <a:t>Yomin E. Jaramillo Múnera, </a:t>
            </a:r>
            <a:r>
              <a:rPr lang="es-CO" sz="2400" b="0" i="0" u="none" strike="noStrike" cap="none" dirty="0" err="1">
                <a:solidFill>
                  <a:schemeClr val="lt1"/>
                </a:solidFill>
                <a:latin typeface="Calibri"/>
                <a:ea typeface="Calibri"/>
                <a:cs typeface="Calibri"/>
                <a:sym typeface="Calibri"/>
              </a:rPr>
              <a:t>Msc</a:t>
            </a:r>
            <a:r>
              <a:rPr lang="es-CO" sz="2400" b="0" i="0" u="none" strike="noStrike" cap="none" dirty="0">
                <a:solidFill>
                  <a:schemeClr val="lt1"/>
                </a:solidFill>
                <a:latin typeface="Calibri"/>
                <a:ea typeface="Calibri"/>
                <a:cs typeface="Calibri"/>
                <a:sym typeface="Calibri"/>
              </a:rPr>
              <a:t>.</a:t>
            </a:r>
            <a:r>
              <a:rPr lang="es-CO" sz="2400" dirty="0">
                <a:solidFill>
                  <a:schemeClr val="lt1"/>
                </a:solidFill>
                <a:latin typeface="Calibri"/>
                <a:ea typeface="Calibri"/>
                <a:cs typeface="Calibri"/>
                <a:sym typeface="Calibri"/>
              </a:rPr>
              <a:t> </a:t>
            </a:r>
            <a:r>
              <a:rPr lang="es-CO" sz="2400" dirty="0" err="1">
                <a:solidFill>
                  <a:schemeClr val="lt1"/>
                </a:solidFill>
                <a:latin typeface="Calibri"/>
                <a:ea typeface="Calibri"/>
                <a:cs typeface="Calibri"/>
                <a:sym typeface="Calibri"/>
              </a:rPr>
              <a:t>Automatizacion</a:t>
            </a:r>
            <a:r>
              <a:rPr lang="es-CO" sz="2400" dirty="0">
                <a:solidFill>
                  <a:schemeClr val="lt1"/>
                </a:solidFill>
                <a:latin typeface="Calibri"/>
                <a:ea typeface="Calibri"/>
                <a:cs typeface="Calibri"/>
                <a:sym typeface="Calibri"/>
              </a:rPr>
              <a:t> y Control </a:t>
            </a:r>
            <a:r>
              <a:rPr lang="es-CO" sz="2400" dirty="0" err="1">
                <a:solidFill>
                  <a:schemeClr val="lt1"/>
                </a:solidFill>
                <a:latin typeface="Calibri"/>
                <a:ea typeface="Calibri"/>
                <a:cs typeface="Calibri"/>
                <a:sym typeface="Calibri"/>
              </a:rPr>
              <a:t>Ind</a:t>
            </a:r>
            <a:endParaRPr lang="es-CO" sz="2400" b="0" i="0" u="none" strike="noStrike" cap="none" dirty="0" err="1">
              <a:solidFill>
                <a:schemeClr val="lt1"/>
              </a:solidFill>
              <a:latin typeface="Calibri"/>
              <a:ea typeface="Calibri"/>
              <a:cs typeface="Calibri"/>
            </a:endParaRPr>
          </a:p>
          <a:p>
            <a:pPr marL="0" marR="0" lvl="0" indent="0" algn="l" rtl="0">
              <a:lnSpc>
                <a:spcPct val="100000"/>
              </a:lnSpc>
              <a:spcBef>
                <a:spcPts val="0"/>
              </a:spcBef>
              <a:spcAft>
                <a:spcPts val="0"/>
              </a:spcAft>
              <a:buClr>
                <a:schemeClr val="dk1"/>
              </a:buClr>
              <a:buSzPts val="3600"/>
              <a:buFont typeface="Arial"/>
              <a:buNone/>
            </a:pPr>
            <a:r>
              <a:rPr lang="es-CO" sz="2400" dirty="0">
                <a:solidFill>
                  <a:schemeClr val="lt1"/>
                </a:solidFill>
                <a:latin typeface="Calibri"/>
                <a:cs typeface="Calibri"/>
                <a:sym typeface="Calibri"/>
                <a:hlinkClick r:id="rId3"/>
              </a:rPr>
              <a:t>yejaramilm@eafit.edu.co</a:t>
            </a:r>
            <a:endParaRPr lang="es-CO" sz="2400" dirty="0">
              <a:solidFill>
                <a:schemeClr val="lt1"/>
              </a:solidFill>
              <a:latin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lang="es-CO" dirty="0"/>
          </a:p>
          <a:p>
            <a:pPr marL="0" marR="0" lvl="0" indent="0" algn="l" rtl="0">
              <a:lnSpc>
                <a:spcPct val="100000"/>
              </a:lnSpc>
              <a:spcBef>
                <a:spcPts val="0"/>
              </a:spcBef>
              <a:spcAft>
                <a:spcPts val="0"/>
              </a:spcAft>
              <a:buClr>
                <a:schemeClr val="dk1"/>
              </a:buClr>
              <a:buSzPts val="3600"/>
              <a:buFont typeface="Arial"/>
              <a:buNone/>
            </a:pPr>
            <a:endParaRPr lang="es-CO" dirty="0"/>
          </a:p>
        </p:txBody>
      </p:sp>
      <p:sp>
        <p:nvSpPr>
          <p:cNvPr id="4" name="Rectangle 3">
            <a:extLst>
              <a:ext uri="{FF2B5EF4-FFF2-40B4-BE49-F238E27FC236}">
                <a16:creationId xmlns:a16="http://schemas.microsoft.com/office/drawing/2014/main" id="{9A827FD5-18C2-10BB-E5EF-55ACD2CE3848}"/>
              </a:ext>
            </a:extLst>
          </p:cNvPr>
          <p:cNvSpPr/>
          <p:nvPr/>
        </p:nvSpPr>
        <p:spPr>
          <a:xfrm>
            <a:off x="7899111" y="3435587"/>
            <a:ext cx="876973" cy="370801"/>
          </a:xfrm>
          <a:prstGeom prst="rect">
            <a:avLst/>
          </a:prstGeom>
          <a:solidFill>
            <a:srgbClr val="0F2D3E"/>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LÓGICA-</a:t>
            </a:r>
            <a:r>
              <a:rPr lang="es-CO" sz="1800" dirty="0">
                <a:solidFill>
                  <a:schemeClr val="bg1"/>
                </a:solidFill>
              </a:rPr>
              <a:t> Razonamiento lógico</a:t>
            </a:r>
            <a:endParaRPr lang="es-CO" b="1" dirty="0">
              <a:solidFill>
                <a:schemeClr val="bg1"/>
              </a:solidFill>
            </a:endParaRPr>
          </a:p>
        </p:txBody>
      </p:sp>
    </p:spTree>
    <p:extLst>
      <p:ext uri="{BB962C8B-B14F-4D97-AF65-F5344CB8AC3E}">
        <p14:creationId xmlns:p14="http://schemas.microsoft.com/office/powerpoint/2010/main" val="23996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sp>
        <p:nvSpPr>
          <p:cNvPr id="5" name="TextBox 4">
            <a:extLst>
              <a:ext uri="{FF2B5EF4-FFF2-40B4-BE49-F238E27FC236}">
                <a16:creationId xmlns:a16="http://schemas.microsoft.com/office/drawing/2014/main" id="{56496549-1107-8BCA-45C8-52FFB980CA11}"/>
              </a:ext>
            </a:extLst>
          </p:cNvPr>
          <p:cNvSpPr txBox="1"/>
          <p:nvPr/>
        </p:nvSpPr>
        <p:spPr>
          <a:xfrm>
            <a:off x="493189" y="1088546"/>
            <a:ext cx="8528423" cy="646331"/>
          </a:xfrm>
          <a:prstGeom prst="rect">
            <a:avLst/>
          </a:prstGeom>
          <a:noFill/>
        </p:spPr>
        <p:txBody>
          <a:bodyPr wrap="square">
            <a:spAutoFit/>
          </a:bodyPr>
          <a:lstStyle/>
          <a:p>
            <a:r>
              <a:rPr lang="es-CO" sz="1800" b="1" dirty="0"/>
              <a:t>Implicación lógica entre oraciones: </a:t>
            </a:r>
            <a:r>
              <a:rPr lang="es-CO" sz="1800" dirty="0"/>
              <a:t>la idea de que una oración se sigue lógicamente de otra oración. En notación matemática, escribimos:</a:t>
            </a:r>
          </a:p>
        </p:txBody>
      </p:sp>
      <p:pic>
        <p:nvPicPr>
          <p:cNvPr id="7" name="Picture 6">
            <a:extLst>
              <a:ext uri="{FF2B5EF4-FFF2-40B4-BE49-F238E27FC236}">
                <a16:creationId xmlns:a16="http://schemas.microsoft.com/office/drawing/2014/main" id="{745C67BC-C43B-2B66-E4B6-25E7BC22FCC6}"/>
              </a:ext>
            </a:extLst>
          </p:cNvPr>
          <p:cNvPicPr>
            <a:picLocks noChangeAspect="1"/>
          </p:cNvPicPr>
          <p:nvPr/>
        </p:nvPicPr>
        <p:blipFill>
          <a:blip r:embed="rId3"/>
          <a:stretch>
            <a:fillRect/>
          </a:stretch>
        </p:blipFill>
        <p:spPr>
          <a:xfrm>
            <a:off x="3970025" y="1795981"/>
            <a:ext cx="1203950" cy="646331"/>
          </a:xfrm>
          <a:prstGeom prst="rect">
            <a:avLst/>
          </a:prstGeom>
        </p:spPr>
      </p:pic>
      <p:sp>
        <p:nvSpPr>
          <p:cNvPr id="9" name="TextBox 8">
            <a:extLst>
              <a:ext uri="{FF2B5EF4-FFF2-40B4-BE49-F238E27FC236}">
                <a16:creationId xmlns:a16="http://schemas.microsoft.com/office/drawing/2014/main" id="{4BD6A899-D342-A85C-0AFE-E33755311F70}"/>
              </a:ext>
            </a:extLst>
          </p:cNvPr>
          <p:cNvSpPr txBox="1"/>
          <p:nvPr/>
        </p:nvSpPr>
        <p:spPr>
          <a:xfrm>
            <a:off x="678589" y="2701188"/>
            <a:ext cx="8157621" cy="923330"/>
          </a:xfrm>
          <a:prstGeom prst="rect">
            <a:avLst/>
          </a:prstGeom>
          <a:noFill/>
        </p:spPr>
        <p:txBody>
          <a:bodyPr wrap="square">
            <a:spAutoFit/>
          </a:bodyPr>
          <a:lstStyle/>
          <a:p>
            <a:r>
              <a:rPr lang="es-CO" sz="1800" dirty="0"/>
              <a:t>La definición formal de implicación es esta: α⊨β si y solo si, en todo modelo en el cual α es verdadera, β también es verdadera. Usando la notación que acabamos de introducir, podemos escribir:</a:t>
            </a:r>
          </a:p>
        </p:txBody>
      </p:sp>
      <p:pic>
        <p:nvPicPr>
          <p:cNvPr id="11" name="Picture 10">
            <a:extLst>
              <a:ext uri="{FF2B5EF4-FFF2-40B4-BE49-F238E27FC236}">
                <a16:creationId xmlns:a16="http://schemas.microsoft.com/office/drawing/2014/main" id="{B44639E7-2A79-1A6D-E7EE-B6BC586FC4C0}"/>
              </a:ext>
            </a:extLst>
          </p:cNvPr>
          <p:cNvPicPr>
            <a:picLocks noChangeAspect="1"/>
          </p:cNvPicPr>
          <p:nvPr/>
        </p:nvPicPr>
        <p:blipFill>
          <a:blip r:embed="rId4"/>
          <a:stretch>
            <a:fillRect/>
          </a:stretch>
        </p:blipFill>
        <p:spPr>
          <a:xfrm>
            <a:off x="2347194" y="3883394"/>
            <a:ext cx="4449612" cy="678999"/>
          </a:xfrm>
          <a:prstGeom prst="rect">
            <a:avLst/>
          </a:prstGeom>
        </p:spPr>
      </p:pic>
    </p:spTree>
    <p:extLst>
      <p:ext uri="{BB962C8B-B14F-4D97-AF65-F5344CB8AC3E}">
        <p14:creationId xmlns:p14="http://schemas.microsoft.com/office/powerpoint/2010/main" val="221926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sp>
        <p:nvSpPr>
          <p:cNvPr id="4" name="TextBox 3">
            <a:extLst>
              <a:ext uri="{FF2B5EF4-FFF2-40B4-BE49-F238E27FC236}">
                <a16:creationId xmlns:a16="http://schemas.microsoft.com/office/drawing/2014/main" id="{F98E3740-41C6-FDE1-FDC8-E7A5AD5310FD}"/>
              </a:ext>
            </a:extLst>
          </p:cNvPr>
          <p:cNvSpPr txBox="1"/>
          <p:nvPr/>
        </p:nvSpPr>
        <p:spPr>
          <a:xfrm>
            <a:off x="493189" y="1039968"/>
            <a:ext cx="8157622" cy="1477328"/>
          </a:xfrm>
          <a:prstGeom prst="rect">
            <a:avLst/>
          </a:prstGeom>
          <a:noFill/>
        </p:spPr>
        <p:txBody>
          <a:bodyPr wrap="square">
            <a:spAutoFit/>
          </a:bodyPr>
          <a:lstStyle/>
          <a:p>
            <a:pPr algn="just"/>
            <a:r>
              <a:rPr lang="es-CO" sz="1800" dirty="0"/>
              <a:t>si α⊨β, entonces α es una afirmación más fuerte que β; descarta más mundos posibles.) La relación de implicación es familiar en aritmética; estamos contentos con la idea de que la oración x=0 implica la oración </a:t>
            </a:r>
            <a:r>
              <a:rPr lang="es-CO" sz="1800" dirty="0" err="1"/>
              <a:t>xy</a:t>
            </a:r>
            <a:r>
              <a:rPr lang="es-CO" sz="1800" dirty="0"/>
              <a:t>=0. Obviamente, en cualquier modelo donde x es cero, es el caso que </a:t>
            </a:r>
            <a:r>
              <a:rPr lang="es-CO" sz="1800" dirty="0" err="1"/>
              <a:t>xy</a:t>
            </a:r>
            <a:r>
              <a:rPr lang="es-CO" sz="1800" dirty="0"/>
              <a:t> es cero (independientemente del valor de y).</a:t>
            </a:r>
          </a:p>
        </p:txBody>
      </p:sp>
      <p:pic>
        <p:nvPicPr>
          <p:cNvPr id="8" name="Picture 7">
            <a:extLst>
              <a:ext uri="{FF2B5EF4-FFF2-40B4-BE49-F238E27FC236}">
                <a16:creationId xmlns:a16="http://schemas.microsoft.com/office/drawing/2014/main" id="{DE604B9E-8D00-4386-6656-1FA7D0614827}"/>
              </a:ext>
            </a:extLst>
          </p:cNvPr>
          <p:cNvPicPr>
            <a:picLocks noChangeAspect="1"/>
          </p:cNvPicPr>
          <p:nvPr/>
        </p:nvPicPr>
        <p:blipFill>
          <a:blip r:embed="rId3"/>
          <a:stretch>
            <a:fillRect/>
          </a:stretch>
        </p:blipFill>
        <p:spPr>
          <a:xfrm>
            <a:off x="3329324" y="2626205"/>
            <a:ext cx="2485351" cy="2334215"/>
          </a:xfrm>
          <a:prstGeom prst="rect">
            <a:avLst/>
          </a:prstGeom>
        </p:spPr>
      </p:pic>
    </p:spTree>
    <p:extLst>
      <p:ext uri="{BB962C8B-B14F-4D97-AF65-F5344CB8AC3E}">
        <p14:creationId xmlns:p14="http://schemas.microsoft.com/office/powerpoint/2010/main" val="134290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493189" y="346944"/>
            <a:ext cx="6999501" cy="400110"/>
          </a:xfrm>
          <a:prstGeom prst="rect">
            <a:avLst/>
          </a:prstGeom>
          <a:noFill/>
        </p:spPr>
        <p:txBody>
          <a:bodyPr wrap="square" rtlCol="0">
            <a:spAutoFit/>
          </a:bodyPr>
          <a:lstStyle/>
          <a:p>
            <a:r>
              <a:rPr lang="es-ES" sz="2000" b="1">
                <a:solidFill>
                  <a:schemeClr val="bg1"/>
                </a:solidFill>
              </a:rPr>
              <a:t>Lógica-Razonamiento Lógico</a:t>
            </a:r>
            <a:endParaRPr lang="es-CO" sz="2000" b="1" dirty="0">
              <a:solidFill>
                <a:schemeClr val="bg1"/>
              </a:solidFill>
            </a:endParaRPr>
          </a:p>
        </p:txBody>
      </p:sp>
      <p:pic>
        <p:nvPicPr>
          <p:cNvPr id="4" name="Picture 3">
            <a:extLst>
              <a:ext uri="{FF2B5EF4-FFF2-40B4-BE49-F238E27FC236}">
                <a16:creationId xmlns:a16="http://schemas.microsoft.com/office/drawing/2014/main" id="{95B06006-C016-5314-3335-39C7070C5276}"/>
              </a:ext>
            </a:extLst>
          </p:cNvPr>
          <p:cNvPicPr>
            <a:picLocks noChangeAspect="1"/>
          </p:cNvPicPr>
          <p:nvPr/>
        </p:nvPicPr>
        <p:blipFill>
          <a:blip r:embed="rId3"/>
          <a:stretch>
            <a:fillRect/>
          </a:stretch>
        </p:blipFill>
        <p:spPr>
          <a:xfrm>
            <a:off x="-1" y="921121"/>
            <a:ext cx="2971675" cy="2021430"/>
          </a:xfrm>
          <a:prstGeom prst="rect">
            <a:avLst/>
          </a:prstGeom>
        </p:spPr>
      </p:pic>
      <p:pic>
        <p:nvPicPr>
          <p:cNvPr id="8" name="Picture 7">
            <a:extLst>
              <a:ext uri="{FF2B5EF4-FFF2-40B4-BE49-F238E27FC236}">
                <a16:creationId xmlns:a16="http://schemas.microsoft.com/office/drawing/2014/main" id="{38E21F7B-B3C4-D823-761D-61072A7FB449}"/>
              </a:ext>
            </a:extLst>
          </p:cNvPr>
          <p:cNvPicPr>
            <a:picLocks noChangeAspect="1"/>
          </p:cNvPicPr>
          <p:nvPr/>
        </p:nvPicPr>
        <p:blipFill>
          <a:blip r:embed="rId4"/>
          <a:stretch>
            <a:fillRect/>
          </a:stretch>
        </p:blipFill>
        <p:spPr>
          <a:xfrm>
            <a:off x="2971674" y="1931836"/>
            <a:ext cx="6072382" cy="2571750"/>
          </a:xfrm>
          <a:prstGeom prst="rect">
            <a:avLst/>
          </a:prstGeom>
        </p:spPr>
      </p:pic>
      <p:sp>
        <p:nvSpPr>
          <p:cNvPr id="10" name="Rectangle 1">
            <a:extLst>
              <a:ext uri="{FF2B5EF4-FFF2-40B4-BE49-F238E27FC236}">
                <a16:creationId xmlns:a16="http://schemas.microsoft.com/office/drawing/2014/main" id="{253E6621-9B24-C9AF-9112-70D07634CE39}"/>
              </a:ext>
            </a:extLst>
          </p:cNvPr>
          <p:cNvSpPr>
            <a:spLocks noChangeArrowheads="1"/>
          </p:cNvSpPr>
          <p:nvPr/>
        </p:nvSpPr>
        <p:spPr bwMode="auto">
          <a:xfrm rot="10800000" flipV="1">
            <a:off x="4469139" y="907101"/>
            <a:ext cx="340637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𝛼1 = "No hay pozo en [1,2]."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𝛼2 = “No hay pozo en [2,2]." </a:t>
            </a:r>
          </a:p>
        </p:txBody>
      </p:sp>
    </p:spTree>
    <p:extLst>
      <p:ext uri="{BB962C8B-B14F-4D97-AF65-F5344CB8AC3E}">
        <p14:creationId xmlns:p14="http://schemas.microsoft.com/office/powerpoint/2010/main" val="368097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AE3A9E-BB0E-9DA2-4A25-69FBD6E6341C}"/>
              </a:ext>
            </a:extLst>
          </p:cNvPr>
          <p:cNvSpPr txBox="1"/>
          <p:nvPr/>
        </p:nvSpPr>
        <p:spPr>
          <a:xfrm>
            <a:off x="2347194" y="1088546"/>
            <a:ext cx="6858000" cy="2031325"/>
          </a:xfrm>
          <a:prstGeom prst="rect">
            <a:avLst/>
          </a:prstGeom>
          <a:noFill/>
        </p:spPr>
        <p:txBody>
          <a:bodyPr wrap="square">
            <a:spAutoFit/>
          </a:bodyPr>
          <a:lstStyle/>
          <a:p>
            <a:r>
              <a:rPr lang="es-CO" sz="1800" dirty="0"/>
              <a:t>La base de conocimiento (KB) se puede pensar como un conjunto de oraciones o como una sola oración que afirma todas las oraciones individuales. La KB es falsa en los modelos que contradicen lo que el agente sabe, por ejemplo, la KB es falsa en cualquier modelo en el que [1,2] contenga un pozo, porque no hay brisa en [1,1]. De hecho, solo hay tres modelos en los que la KB es verdadera.</a:t>
            </a:r>
          </a:p>
        </p:txBody>
      </p:sp>
    </p:spTree>
    <p:extLst>
      <p:ext uri="{BB962C8B-B14F-4D97-AF65-F5344CB8AC3E}">
        <p14:creationId xmlns:p14="http://schemas.microsoft.com/office/powerpoint/2010/main" val="3449593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59" y="892474"/>
            <a:ext cx="6989247" cy="1754326"/>
          </a:xfrm>
          <a:prstGeom prst="rect">
            <a:avLst/>
          </a:prstGeom>
          <a:noFill/>
        </p:spPr>
        <p:txBody>
          <a:bodyPr wrap="square">
            <a:spAutoFit/>
          </a:bodyPr>
          <a:lstStyle/>
          <a:p>
            <a:r>
              <a:rPr lang="es-CO" sz="1800" dirty="0"/>
              <a:t>El KB es un </a:t>
            </a:r>
            <a:r>
              <a:rPr lang="es-CO" sz="1800" b="1" dirty="0"/>
              <a:t>conjunto de oraciones</a:t>
            </a:r>
            <a:r>
              <a:rPr lang="es-CO" sz="1800" dirty="0"/>
              <a:t> que representan lo que el agente sabe con certeza hasta el momento. Esas oraciones podrían ser algo como:</a:t>
            </a:r>
          </a:p>
          <a:p>
            <a:pPr marL="342900" indent="-342900">
              <a:buFont typeface="Arial" panose="020B0604020202020204" pitchFamily="34" charset="0"/>
              <a:buChar char="•"/>
            </a:pPr>
            <a:r>
              <a:rPr lang="es-CO" sz="1800" dirty="0"/>
              <a:t>"No hay pozo en [1,2]" es True.</a:t>
            </a:r>
          </a:p>
          <a:p>
            <a:pPr marL="342900" indent="-342900">
              <a:buFont typeface="Arial" panose="020B0604020202020204" pitchFamily="34" charset="0"/>
              <a:buChar char="•"/>
            </a:pPr>
            <a:r>
              <a:rPr lang="es-CO" sz="1800" dirty="0"/>
              <a:t>"No hay pozo en [1,1]" es True.</a:t>
            </a:r>
          </a:p>
          <a:p>
            <a:pPr marL="342900" indent="-342900">
              <a:buFont typeface="Arial" panose="020B0604020202020204" pitchFamily="34" charset="0"/>
              <a:buChar char="•"/>
            </a:pPr>
            <a:r>
              <a:rPr lang="es-CO" sz="1800" dirty="0"/>
              <a:t>"No hay pozo en [2,1]" es True.</a:t>
            </a:r>
          </a:p>
        </p:txBody>
      </p:sp>
      <p:sp>
        <p:nvSpPr>
          <p:cNvPr id="5" name="TextBox 4">
            <a:extLst>
              <a:ext uri="{FF2B5EF4-FFF2-40B4-BE49-F238E27FC236}">
                <a16:creationId xmlns:a16="http://schemas.microsoft.com/office/drawing/2014/main" id="{CCC10880-5A13-366E-A7AC-B9BDA7ECF045}"/>
              </a:ext>
            </a:extLst>
          </p:cNvPr>
          <p:cNvSpPr txBox="1"/>
          <p:nvPr/>
        </p:nvSpPr>
        <p:spPr>
          <a:xfrm>
            <a:off x="2460130" y="3313352"/>
            <a:ext cx="6561482" cy="1754326"/>
          </a:xfrm>
          <a:prstGeom prst="rect">
            <a:avLst/>
          </a:prstGeom>
          <a:noFill/>
        </p:spPr>
        <p:txBody>
          <a:bodyPr wrap="square">
            <a:spAutoFit/>
          </a:bodyPr>
          <a:lstStyle/>
          <a:p>
            <a:r>
              <a:rPr lang="es-CO" sz="1800" dirty="0"/>
              <a:t>Los </a:t>
            </a:r>
            <a:r>
              <a:rPr lang="es-CO" sz="1800" b="1" dirty="0"/>
              <a:t>tres modelos posibles</a:t>
            </a:r>
            <a:r>
              <a:rPr lang="es-CO" sz="1800" dirty="0"/>
              <a:t> a los que nos referimos son </a:t>
            </a:r>
            <a:r>
              <a:rPr lang="es-CO" sz="1800" b="1" dirty="0"/>
              <a:t>diferentes "mundos posibles"</a:t>
            </a:r>
            <a:r>
              <a:rPr lang="es-CO" sz="1800" dirty="0"/>
              <a:t> en los que el </a:t>
            </a:r>
            <a:r>
              <a:rPr lang="es-CO" sz="1800" b="1" dirty="0"/>
              <a:t>KB es verdadero</a:t>
            </a:r>
            <a:r>
              <a:rPr lang="es-CO" sz="1800" dirty="0"/>
              <a:t>. En otras palabras, los </a:t>
            </a:r>
            <a:r>
              <a:rPr lang="es-CO" sz="1800" b="1" dirty="0"/>
              <a:t>modelos</a:t>
            </a:r>
            <a:r>
              <a:rPr lang="es-CO" sz="1800" dirty="0"/>
              <a:t> son posibles configuraciones del entorno del agente que no contradicen el conocimiento que el agente tiene. Por lo tanto, a partir de KB podemos filtrar los mundos posibles</a:t>
            </a:r>
          </a:p>
        </p:txBody>
      </p:sp>
    </p:spTree>
    <p:extLst>
      <p:ext uri="{BB962C8B-B14F-4D97-AF65-F5344CB8AC3E}">
        <p14:creationId xmlns:p14="http://schemas.microsoft.com/office/powerpoint/2010/main" val="1598446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59" y="892474"/>
            <a:ext cx="6989247" cy="1754326"/>
          </a:xfrm>
          <a:prstGeom prst="rect">
            <a:avLst/>
          </a:prstGeom>
          <a:noFill/>
        </p:spPr>
        <p:txBody>
          <a:bodyPr wrap="square">
            <a:spAutoFit/>
          </a:bodyPr>
          <a:lstStyle/>
          <a:p>
            <a:r>
              <a:rPr lang="es-CO" sz="1800" dirty="0"/>
              <a:t>El KB es un </a:t>
            </a:r>
            <a:r>
              <a:rPr lang="es-CO" sz="1800" b="1" dirty="0"/>
              <a:t>conjunto de oraciones</a:t>
            </a:r>
            <a:r>
              <a:rPr lang="es-CO" sz="1800" dirty="0"/>
              <a:t> que representan lo que el agente sabe con certeza hasta el momento. Esas oraciones podrían ser algo como:</a:t>
            </a:r>
          </a:p>
          <a:p>
            <a:pPr marL="342900" indent="-342900">
              <a:buFont typeface="Arial" panose="020B0604020202020204" pitchFamily="34" charset="0"/>
              <a:buChar char="•"/>
            </a:pPr>
            <a:r>
              <a:rPr lang="es-CO" sz="1800" dirty="0"/>
              <a:t>"No hay pozo en [1,2]" es True.</a:t>
            </a:r>
          </a:p>
          <a:p>
            <a:pPr marL="342900" indent="-342900">
              <a:buFont typeface="Arial" panose="020B0604020202020204" pitchFamily="34" charset="0"/>
              <a:buChar char="•"/>
            </a:pPr>
            <a:r>
              <a:rPr lang="es-CO" sz="1800" dirty="0"/>
              <a:t>"No hay pozo en [1,1]" es True.</a:t>
            </a:r>
          </a:p>
          <a:p>
            <a:pPr marL="342900" indent="-342900">
              <a:buFont typeface="Arial" panose="020B0604020202020204" pitchFamily="34" charset="0"/>
              <a:buChar char="•"/>
            </a:pPr>
            <a:r>
              <a:rPr lang="es-CO" sz="1800" dirty="0"/>
              <a:t>"No hay pozo en [2,1]" es True.</a:t>
            </a:r>
          </a:p>
        </p:txBody>
      </p:sp>
      <p:sp>
        <p:nvSpPr>
          <p:cNvPr id="5" name="TextBox 4">
            <a:extLst>
              <a:ext uri="{FF2B5EF4-FFF2-40B4-BE49-F238E27FC236}">
                <a16:creationId xmlns:a16="http://schemas.microsoft.com/office/drawing/2014/main" id="{CCC10880-5A13-366E-A7AC-B9BDA7ECF045}"/>
              </a:ext>
            </a:extLst>
          </p:cNvPr>
          <p:cNvSpPr txBox="1"/>
          <p:nvPr/>
        </p:nvSpPr>
        <p:spPr>
          <a:xfrm>
            <a:off x="2460130" y="3313352"/>
            <a:ext cx="6561482" cy="1754326"/>
          </a:xfrm>
          <a:prstGeom prst="rect">
            <a:avLst/>
          </a:prstGeom>
          <a:noFill/>
        </p:spPr>
        <p:txBody>
          <a:bodyPr wrap="square">
            <a:spAutoFit/>
          </a:bodyPr>
          <a:lstStyle/>
          <a:p>
            <a:r>
              <a:rPr lang="es-CO" sz="1800" dirty="0"/>
              <a:t>Los </a:t>
            </a:r>
            <a:r>
              <a:rPr lang="es-CO" sz="1800" b="1" dirty="0"/>
              <a:t>tres modelos posibles</a:t>
            </a:r>
            <a:r>
              <a:rPr lang="es-CO" sz="1800" dirty="0"/>
              <a:t> a los que nos referimos son </a:t>
            </a:r>
            <a:r>
              <a:rPr lang="es-CO" sz="1800" b="1" dirty="0"/>
              <a:t>diferentes "mundos posibles"</a:t>
            </a:r>
            <a:r>
              <a:rPr lang="es-CO" sz="1800" dirty="0"/>
              <a:t> en los que el </a:t>
            </a:r>
            <a:r>
              <a:rPr lang="es-CO" sz="1800" b="1" dirty="0"/>
              <a:t>KB es verdadero</a:t>
            </a:r>
            <a:r>
              <a:rPr lang="es-CO" sz="1800" dirty="0"/>
              <a:t>. En otras palabras, los </a:t>
            </a:r>
            <a:r>
              <a:rPr lang="es-CO" sz="1800" b="1" dirty="0"/>
              <a:t>modelos</a:t>
            </a:r>
            <a:r>
              <a:rPr lang="es-CO" sz="1800" dirty="0"/>
              <a:t> son posibles configuraciones del entorno del agente que no contradicen el conocimiento que el agente tiene. Por lo tanto, a partir de KB podemos filtrar los mundos posibles</a:t>
            </a:r>
          </a:p>
        </p:txBody>
      </p:sp>
    </p:spTree>
    <p:extLst>
      <p:ext uri="{BB962C8B-B14F-4D97-AF65-F5344CB8AC3E}">
        <p14:creationId xmlns:p14="http://schemas.microsoft.com/office/powerpoint/2010/main" val="266688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59" y="892474"/>
            <a:ext cx="8472451" cy="3693319"/>
          </a:xfrm>
          <a:prstGeom prst="rect">
            <a:avLst/>
          </a:prstGeom>
          <a:noFill/>
        </p:spPr>
        <p:txBody>
          <a:bodyPr wrap="square">
            <a:spAutoFit/>
          </a:bodyPr>
          <a:lstStyle/>
          <a:p>
            <a:r>
              <a:rPr lang="es-CO" sz="1800" dirty="0"/>
              <a:t>Al entender la implicación y la inferencia, puede ser útil pensar en el conjunto de todas las consecuencias de </a:t>
            </a:r>
            <a:r>
              <a:rPr lang="es-CO" sz="1800" b="1" dirty="0"/>
              <a:t>KB</a:t>
            </a:r>
            <a:r>
              <a:rPr lang="es-CO" sz="1800" dirty="0"/>
              <a:t> como un pajar y en </a:t>
            </a:r>
            <a:r>
              <a:rPr lang="es-CO" sz="1800" b="1" dirty="0"/>
              <a:t>𝛼</a:t>
            </a:r>
            <a:r>
              <a:rPr lang="es-CO" sz="1800" dirty="0"/>
              <a:t> como una aguja. </a:t>
            </a:r>
          </a:p>
          <a:p>
            <a:r>
              <a:rPr lang="es-CO" sz="1800" dirty="0"/>
              <a:t>La implicación es como si la aguja estuviera en el pajar; la inferencia es como encontrarla. </a:t>
            </a:r>
          </a:p>
          <a:p>
            <a:r>
              <a:rPr lang="es-CO" sz="1800" dirty="0"/>
              <a:t>Esta distinción se expresa en una notación formal: si un algoritmo de inferencia 𝑖 puede derivar 𝛼 de KB, escribimos:</a:t>
            </a:r>
          </a:p>
          <a:p>
            <a:endParaRPr lang="es-CO" sz="1800" dirty="0"/>
          </a:p>
          <a:p>
            <a:endParaRPr lang="es-CO" sz="1800" dirty="0"/>
          </a:p>
          <a:p>
            <a:endParaRPr lang="es-CO" sz="1800" dirty="0"/>
          </a:p>
          <a:p>
            <a:endParaRPr lang="es-CO" sz="1800" dirty="0"/>
          </a:p>
          <a:p>
            <a:endParaRPr lang="es-CO" sz="1800" dirty="0"/>
          </a:p>
          <a:p>
            <a:r>
              <a:rPr lang="es-CO" sz="1800" dirty="0"/>
              <a:t>lo cual se pronuncia </a:t>
            </a:r>
            <a:r>
              <a:rPr lang="es-CO" sz="1800" b="1" dirty="0"/>
              <a:t>“𝛼 se deriva de KB por 𝑖</a:t>
            </a:r>
            <a:r>
              <a:rPr lang="es-CO" sz="1800" dirty="0"/>
              <a:t>” o </a:t>
            </a:r>
            <a:r>
              <a:rPr lang="es-CO" sz="1800" b="1" dirty="0"/>
              <a:t>“𝑖 deriva 𝛼 de KB”.</a:t>
            </a:r>
          </a:p>
          <a:p>
            <a:endParaRPr lang="es-CO" sz="1800" dirty="0"/>
          </a:p>
        </p:txBody>
      </p:sp>
      <p:pic>
        <p:nvPicPr>
          <p:cNvPr id="7" name="Picture 6">
            <a:extLst>
              <a:ext uri="{FF2B5EF4-FFF2-40B4-BE49-F238E27FC236}">
                <a16:creationId xmlns:a16="http://schemas.microsoft.com/office/drawing/2014/main" id="{D320BB56-B73C-7D31-92DE-BB3FBF9FBC14}"/>
              </a:ext>
            </a:extLst>
          </p:cNvPr>
          <p:cNvPicPr>
            <a:picLocks noChangeAspect="1"/>
          </p:cNvPicPr>
          <p:nvPr/>
        </p:nvPicPr>
        <p:blipFill>
          <a:blip r:embed="rId3"/>
          <a:stretch>
            <a:fillRect/>
          </a:stretch>
        </p:blipFill>
        <p:spPr>
          <a:xfrm>
            <a:off x="3336167" y="2942551"/>
            <a:ext cx="2156834" cy="965440"/>
          </a:xfrm>
          <a:prstGeom prst="rect">
            <a:avLst/>
          </a:prstGeom>
        </p:spPr>
      </p:pic>
    </p:spTree>
    <p:extLst>
      <p:ext uri="{BB962C8B-B14F-4D97-AF65-F5344CB8AC3E}">
        <p14:creationId xmlns:p14="http://schemas.microsoft.com/office/powerpoint/2010/main" val="267518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069FBF-7BDE-D105-A0A7-4B73A8CB1CC3}"/>
              </a:ext>
            </a:extLst>
          </p:cNvPr>
          <p:cNvSpPr txBox="1"/>
          <p:nvPr/>
        </p:nvSpPr>
        <p:spPr>
          <a:xfrm>
            <a:off x="863990" y="1771531"/>
            <a:ext cx="7416020" cy="1754326"/>
          </a:xfrm>
          <a:prstGeom prst="rect">
            <a:avLst/>
          </a:prstGeom>
          <a:noFill/>
        </p:spPr>
        <p:txBody>
          <a:bodyPr wrap="square">
            <a:spAutoFit/>
          </a:bodyPr>
          <a:lstStyle/>
          <a:p>
            <a:r>
              <a:rPr lang="es-CO" sz="1800" dirty="0"/>
              <a:t>Las oraciones son configuraciones físicas del agente, y el razonamiento es un proceso de construir nuevas configuraciones físicas a partir de las anteriores. El razonamiento lógico debe asegurar que las nuevas configuraciones representen aspectos del mundo que realmente se derivan de los aspectos que representan las configuraciones anteriores.</a:t>
            </a:r>
          </a:p>
        </p:txBody>
      </p:sp>
    </p:spTree>
    <p:extLst>
      <p:ext uri="{BB962C8B-B14F-4D97-AF65-F5344CB8AC3E}">
        <p14:creationId xmlns:p14="http://schemas.microsoft.com/office/powerpoint/2010/main" val="320144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DEDD4-2B94-FA8F-4113-31421151C58A}"/>
              </a:ext>
            </a:extLst>
          </p:cNvPr>
          <p:cNvPicPr>
            <a:picLocks noChangeAspect="1"/>
          </p:cNvPicPr>
          <p:nvPr/>
        </p:nvPicPr>
        <p:blipFill>
          <a:blip r:embed="rId2"/>
          <a:stretch>
            <a:fillRect/>
          </a:stretch>
        </p:blipFill>
        <p:spPr>
          <a:xfrm>
            <a:off x="409575" y="1459347"/>
            <a:ext cx="8324850" cy="2705100"/>
          </a:xfrm>
          <a:prstGeom prst="rect">
            <a:avLst/>
          </a:prstGeom>
        </p:spPr>
      </p:pic>
    </p:spTree>
    <p:extLst>
      <p:ext uri="{BB962C8B-B14F-4D97-AF65-F5344CB8AC3E}">
        <p14:creationId xmlns:p14="http://schemas.microsoft.com/office/powerpoint/2010/main" val="417713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(Sintaxis)</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2585323"/>
          </a:xfrm>
          <a:prstGeom prst="rect">
            <a:avLst/>
          </a:prstGeom>
          <a:noFill/>
        </p:spPr>
        <p:txBody>
          <a:bodyPr wrap="square">
            <a:spAutoFit/>
          </a:bodyPr>
          <a:lstStyle/>
          <a:p>
            <a:r>
              <a:rPr lang="es-CO" sz="1800" dirty="0"/>
              <a:t>Las bases de conocimiento consisten en oraciones. Estas oraciones se expresan de acuerdo con la sintaxis del lenguaje de representación, que especifica todas las oraciones que están bien formadas. La noción de sintaxis es bastante clara en la aritmética ordinaria: </a:t>
            </a:r>
          </a:p>
          <a:p>
            <a:endParaRPr lang="es-CO" sz="1800" dirty="0"/>
          </a:p>
          <a:p>
            <a:endParaRPr lang="es-CO" sz="1800" dirty="0"/>
          </a:p>
          <a:p>
            <a:pPr algn="ctr"/>
            <a:r>
              <a:rPr lang="es-CO" sz="1800" b="1" dirty="0"/>
              <a:t>x + y = 4 </a:t>
            </a:r>
            <a:r>
              <a:rPr lang="es-CO" sz="1800" dirty="0"/>
              <a:t>es una oración bien formada, </a:t>
            </a:r>
          </a:p>
          <a:p>
            <a:pPr algn="ctr"/>
            <a:r>
              <a:rPr lang="es-CO" sz="1800" dirty="0"/>
              <a:t>mientras que: </a:t>
            </a:r>
          </a:p>
          <a:p>
            <a:pPr algn="ctr"/>
            <a:r>
              <a:rPr lang="es-CO" sz="1800" b="1" dirty="0"/>
              <a:t>X4+y= </a:t>
            </a:r>
            <a:r>
              <a:rPr lang="es-CO" sz="1800" dirty="0"/>
              <a:t>no lo es.</a:t>
            </a:r>
          </a:p>
        </p:txBody>
      </p:sp>
    </p:spTree>
    <p:extLst>
      <p:ext uri="{BB962C8B-B14F-4D97-AF65-F5344CB8AC3E}">
        <p14:creationId xmlns:p14="http://schemas.microsoft.com/office/powerpoint/2010/main" val="300927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1823C1-2E11-7A50-9CBB-BC42CC2C70F9}"/>
              </a:ext>
            </a:extLst>
          </p:cNvPr>
          <p:cNvSpPr>
            <a:spLocks noGrp="1"/>
          </p:cNvSpPr>
          <p:nvPr>
            <p:ph type="body" idx="1"/>
          </p:nvPr>
        </p:nvSpPr>
        <p:spPr>
          <a:xfrm>
            <a:off x="956564" y="906406"/>
            <a:ext cx="7694247" cy="3330688"/>
          </a:xfrm>
        </p:spPr>
        <p:txBody>
          <a:bodyPr/>
          <a:lstStyle/>
          <a:p>
            <a:pPr marL="114300" indent="0">
              <a:buNone/>
            </a:pPr>
            <a:r>
              <a:rPr lang="es-ES" b="1" dirty="0">
                <a:solidFill>
                  <a:srgbClr val="02C9B6"/>
                </a:solidFill>
              </a:rPr>
              <a:t>LÓGICA-</a:t>
            </a:r>
            <a:r>
              <a:rPr lang="es-CO" sz="1800" dirty="0">
                <a:solidFill>
                  <a:schemeClr val="bg1"/>
                </a:solidFill>
              </a:rPr>
              <a:t> Lógica Proposicional</a:t>
            </a:r>
            <a:endParaRPr lang="es-CO" b="1" dirty="0">
              <a:solidFill>
                <a:schemeClr val="bg1"/>
              </a:solidFill>
            </a:endParaRPr>
          </a:p>
        </p:txBody>
      </p:sp>
    </p:spTree>
    <p:extLst>
      <p:ext uri="{BB962C8B-B14F-4D97-AF65-F5344CB8AC3E}">
        <p14:creationId xmlns:p14="http://schemas.microsoft.com/office/powerpoint/2010/main" val="408102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a:solidFill>
                  <a:schemeClr val="bg1"/>
                </a:solidFill>
              </a:rPr>
              <a:t>Lógica-Lógica proposicional </a:t>
            </a:r>
            <a:r>
              <a:rPr lang="es-ES" sz="2000" b="1" dirty="0">
                <a:solidFill>
                  <a:schemeClr val="bg1"/>
                </a:solidFill>
              </a:rPr>
              <a:t>(Sintaxis)</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646331"/>
          </a:xfrm>
          <a:prstGeom prst="rect">
            <a:avLst/>
          </a:prstGeom>
          <a:noFill/>
        </p:spPr>
        <p:txBody>
          <a:bodyPr wrap="square">
            <a:spAutoFit/>
          </a:bodyPr>
          <a:lstStyle/>
          <a:p>
            <a:endParaRPr lang="es-CO" sz="1800" dirty="0"/>
          </a:p>
          <a:p>
            <a:endParaRPr lang="es-CO" sz="1800" dirty="0"/>
          </a:p>
        </p:txBody>
      </p:sp>
    </p:spTree>
    <p:extLst>
      <p:ext uri="{BB962C8B-B14F-4D97-AF65-F5344CB8AC3E}">
        <p14:creationId xmlns:p14="http://schemas.microsoft.com/office/powerpoint/2010/main" val="4267633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(Semántica)</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538906" y="3313352"/>
            <a:ext cx="7786820" cy="307777"/>
          </a:xfrm>
          <a:prstGeom prst="rect">
            <a:avLst/>
          </a:prstGeom>
          <a:noFill/>
        </p:spPr>
        <p:txBody>
          <a:bodyPr wrap="square">
            <a:spAutoFit/>
          </a:bodyPr>
          <a:lstStyle/>
          <a:p>
            <a:endParaRPr lang="es-CO"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2308324"/>
          </a:xfrm>
          <a:prstGeom prst="rect">
            <a:avLst/>
          </a:prstGeom>
          <a:noFill/>
        </p:spPr>
        <p:txBody>
          <a:bodyPr wrap="square">
            <a:spAutoFit/>
          </a:bodyPr>
          <a:lstStyle/>
          <a:p>
            <a:r>
              <a:rPr lang="es-CO" sz="1800" dirty="0"/>
              <a:t>La lógica también debe definir la </a:t>
            </a:r>
            <a:r>
              <a:rPr lang="es-CO" sz="1800" b="1" dirty="0"/>
              <a:t>semántica</a:t>
            </a:r>
            <a:r>
              <a:rPr lang="es-CO" sz="1800" dirty="0"/>
              <a:t> o el significado de las oraciones. La semántica define la verdad de cada oración con respecto a cada posible mundo.</a:t>
            </a:r>
          </a:p>
          <a:p>
            <a:endParaRPr lang="es-CO" sz="1800" dirty="0"/>
          </a:p>
          <a:p>
            <a:r>
              <a:rPr lang="es-CO" sz="1800" dirty="0"/>
              <a:t> Por ejemplo, la semántica para la aritmética especifica que la oración “x + y = 4” es verdadera en un mundo donde x=2 y y=2, pero falsa en un mundo donde x=2 y y=1. En los estándares de la lógica, cada oración debe ser verdadera o falsa en cada posible mundo: no hay términos intermedios.</a:t>
            </a:r>
          </a:p>
          <a:p>
            <a:endParaRPr lang="es-CO" sz="1800" dirty="0"/>
          </a:p>
        </p:txBody>
      </p:sp>
    </p:spTree>
    <p:extLst>
      <p:ext uri="{BB962C8B-B14F-4D97-AF65-F5344CB8AC3E}">
        <p14:creationId xmlns:p14="http://schemas.microsoft.com/office/powerpoint/2010/main" val="325545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886849" y="3406378"/>
            <a:ext cx="7786820" cy="1200329"/>
          </a:xfrm>
          <a:prstGeom prst="rect">
            <a:avLst/>
          </a:prstGeom>
          <a:noFill/>
        </p:spPr>
        <p:txBody>
          <a:bodyPr wrap="square">
            <a:spAutoFit/>
          </a:bodyPr>
          <a:lstStyle/>
          <a:p>
            <a:r>
              <a:rPr lang="es-CO" sz="1800" dirty="0"/>
              <a:t>Un modelo es un conjunto de asignaciones que indican si una oración es verdadera o falsa en un "mundo posible". Por ejemplo, si tienes una oración que dice "Hay un pozo en la casilla [2,2]", el modelo sería la asignación que dice si esta oración es verdadera o falsa en ese mundo.</a:t>
            </a:r>
            <a:endParaRPr lang="es-CO" sz="1800"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1200329"/>
          </a:xfrm>
          <a:prstGeom prst="rect">
            <a:avLst/>
          </a:prstGeom>
          <a:noFill/>
        </p:spPr>
        <p:txBody>
          <a:bodyPr wrap="square">
            <a:spAutoFit/>
          </a:bodyPr>
          <a:lstStyle/>
          <a:p>
            <a:pPr marL="285750" indent="-285750">
              <a:buFont typeface="Arial" panose="020B0604020202020204" pitchFamily="34" charset="0"/>
              <a:buChar char="•"/>
            </a:pPr>
            <a:r>
              <a:rPr lang="es-CO" sz="1800" dirty="0"/>
              <a:t>Los posibles mundos podrían considerarse como entornos (potencialmente) reales en los que el agente podría o no estar.</a:t>
            </a:r>
          </a:p>
          <a:p>
            <a:pPr marL="285750" indent="-285750">
              <a:buFont typeface="Arial" panose="020B0604020202020204" pitchFamily="34" charset="0"/>
              <a:buChar char="•"/>
            </a:pPr>
            <a:r>
              <a:rPr lang="es-CO" sz="1800" dirty="0"/>
              <a:t>Los modelos son abstracciones matemáticas, cada una de las cuales tiene un valor de verdad fijo (verdadero o falso) para cada oración relevante.</a:t>
            </a:r>
          </a:p>
        </p:txBody>
      </p:sp>
    </p:spTree>
    <p:extLst>
      <p:ext uri="{BB962C8B-B14F-4D97-AF65-F5344CB8AC3E}">
        <p14:creationId xmlns:p14="http://schemas.microsoft.com/office/powerpoint/2010/main" val="376552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8" name="TextBox 7">
            <a:extLst>
              <a:ext uri="{FF2B5EF4-FFF2-40B4-BE49-F238E27FC236}">
                <a16:creationId xmlns:a16="http://schemas.microsoft.com/office/drawing/2014/main" id="{15E873C5-1EC5-496B-EB94-4BA5389684E6}"/>
              </a:ext>
            </a:extLst>
          </p:cNvPr>
          <p:cNvSpPr txBox="1"/>
          <p:nvPr/>
        </p:nvSpPr>
        <p:spPr>
          <a:xfrm>
            <a:off x="886849" y="3406378"/>
            <a:ext cx="7786820" cy="369332"/>
          </a:xfrm>
          <a:prstGeom prst="rect">
            <a:avLst/>
          </a:prstGeom>
          <a:noFill/>
        </p:spPr>
        <p:txBody>
          <a:bodyPr wrap="square">
            <a:spAutoFit/>
          </a:bodyPr>
          <a:lstStyle/>
          <a:p>
            <a:r>
              <a:rPr lang="es-CO" sz="1800" dirty="0"/>
              <a:t>.</a:t>
            </a:r>
            <a:endParaRPr lang="es-CO" sz="1800" b="1" dirty="0"/>
          </a:p>
        </p:txBody>
      </p:sp>
      <p:sp>
        <p:nvSpPr>
          <p:cNvPr id="4" name="TextBox 3">
            <a:extLst>
              <a:ext uri="{FF2B5EF4-FFF2-40B4-BE49-F238E27FC236}">
                <a16:creationId xmlns:a16="http://schemas.microsoft.com/office/drawing/2014/main" id="{486B36AA-2A28-9E55-6BE1-2A846638A3B1}"/>
              </a:ext>
            </a:extLst>
          </p:cNvPr>
          <p:cNvSpPr txBox="1"/>
          <p:nvPr/>
        </p:nvSpPr>
        <p:spPr>
          <a:xfrm>
            <a:off x="538906" y="1459347"/>
            <a:ext cx="8482706" cy="369332"/>
          </a:xfrm>
          <a:prstGeom prst="rect">
            <a:avLst/>
          </a:prstGeom>
          <a:noFill/>
        </p:spPr>
        <p:txBody>
          <a:bodyPr wrap="square">
            <a:spAutoFit/>
          </a:bodyPr>
          <a:lstStyle/>
          <a:p>
            <a:pPr marL="285750" indent="-285750">
              <a:buFont typeface="Arial" panose="020B0604020202020204" pitchFamily="34" charset="0"/>
              <a:buChar char="•"/>
            </a:pPr>
            <a:endParaRPr lang="es-CO" sz="1800" dirty="0"/>
          </a:p>
        </p:txBody>
      </p:sp>
      <p:sp>
        <p:nvSpPr>
          <p:cNvPr id="6" name="Rectangle 3">
            <a:extLst>
              <a:ext uri="{FF2B5EF4-FFF2-40B4-BE49-F238E27FC236}">
                <a16:creationId xmlns:a16="http://schemas.microsoft.com/office/drawing/2014/main" id="{C11AC45C-79CB-0E9F-1764-7AEE762BB114}"/>
              </a:ext>
            </a:extLst>
          </p:cNvPr>
          <p:cNvSpPr>
            <a:spLocks noChangeArrowheads="1"/>
          </p:cNvSpPr>
          <p:nvPr/>
        </p:nvSpPr>
        <p:spPr bwMode="auto">
          <a:xfrm>
            <a:off x="538906" y="1459347"/>
            <a:ext cx="625909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En el ejemplo informal, las afirmaciones son verdaderas o falsas según los hechos observables del mundo.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En el ejemplo formal, la verdad de las afirmaciones se decide evaluando los valores de las variables asignadas en una estructura lógica. </a:t>
            </a:r>
          </a:p>
        </p:txBody>
      </p:sp>
    </p:spTree>
    <p:extLst>
      <p:ext uri="{BB962C8B-B14F-4D97-AF65-F5344CB8AC3E}">
        <p14:creationId xmlns:p14="http://schemas.microsoft.com/office/powerpoint/2010/main" val="203343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1105933"/>
            <a:ext cx="4033094" cy="3693319"/>
          </a:xfrm>
          <a:prstGeom prst="rect">
            <a:avLst/>
          </a:prstGeom>
          <a:noFill/>
        </p:spPr>
        <p:txBody>
          <a:bodyPr wrap="square">
            <a:spAutoFit/>
          </a:bodyPr>
          <a:lstStyle/>
          <a:p>
            <a:pPr marL="285750" indent="-285750">
              <a:buFont typeface="Arial" panose="020B0604020202020204" pitchFamily="34" charset="0"/>
              <a:buChar char="•"/>
            </a:pPr>
            <a:r>
              <a:rPr lang="es-CO" sz="1800" dirty="0"/>
              <a:t>Si una oración es verdadera en un modelo dado, decimos que el modelo </a:t>
            </a:r>
            <a:r>
              <a:rPr lang="es-CO" sz="1800" b="1" dirty="0"/>
              <a:t>satisface</a:t>
            </a:r>
            <a:r>
              <a:rPr lang="es-CO" sz="1800" dirty="0"/>
              <a:t> esa oración. Por ejemplo, si el modelo en el mundo del </a:t>
            </a:r>
            <a:r>
              <a:rPr lang="es-CO" sz="1800" dirty="0" err="1"/>
              <a:t>Wumpus</a:t>
            </a:r>
            <a:r>
              <a:rPr lang="es-CO" sz="1800" dirty="0"/>
              <a:t> asigna verdadero a la oración "Hay un </a:t>
            </a:r>
            <a:r>
              <a:rPr lang="es-CO" sz="1800" dirty="0" err="1"/>
              <a:t>Wumpus</a:t>
            </a:r>
            <a:r>
              <a:rPr lang="es-CO" sz="1800" dirty="0"/>
              <a:t> en la casilla [1,3]", entonces ese modelo </a:t>
            </a:r>
            <a:r>
              <a:rPr lang="es-CO" sz="1800" b="1" dirty="0"/>
              <a:t>satisface</a:t>
            </a:r>
            <a:r>
              <a:rPr lang="es-CO" sz="1800" dirty="0"/>
              <a:t> esa oración.</a:t>
            </a:r>
          </a:p>
          <a:p>
            <a:pPr marL="285750" indent="-285750">
              <a:buFont typeface="Arial" panose="020B0604020202020204" pitchFamily="34" charset="0"/>
              <a:buChar char="•"/>
            </a:pPr>
            <a:endParaRPr lang="es-CO" sz="1800" dirty="0"/>
          </a:p>
          <a:p>
            <a:pPr marL="285750" indent="-285750">
              <a:buFont typeface="Arial" panose="020B0604020202020204" pitchFamily="34" charset="0"/>
              <a:buChar char="•"/>
            </a:pPr>
            <a:r>
              <a:rPr lang="es-CO" sz="1800" dirty="0"/>
              <a:t>M(α) es la notación utilizada para referirse al conjunto de todos los modelos que satisfacen la oración α</a:t>
            </a:r>
          </a:p>
        </p:txBody>
      </p:sp>
      <p:pic>
        <p:nvPicPr>
          <p:cNvPr id="5" name="Picture 4">
            <a:extLst>
              <a:ext uri="{FF2B5EF4-FFF2-40B4-BE49-F238E27FC236}">
                <a16:creationId xmlns:a16="http://schemas.microsoft.com/office/drawing/2014/main" id="{AF27D383-A0A9-AD7C-F472-8B0B7ABBB9F8}"/>
              </a:ext>
            </a:extLst>
          </p:cNvPr>
          <p:cNvPicPr>
            <a:picLocks noChangeAspect="1"/>
          </p:cNvPicPr>
          <p:nvPr/>
        </p:nvPicPr>
        <p:blipFill>
          <a:blip r:embed="rId3"/>
          <a:stretch>
            <a:fillRect/>
          </a:stretch>
        </p:blipFill>
        <p:spPr>
          <a:xfrm>
            <a:off x="4572000" y="1088546"/>
            <a:ext cx="3708010" cy="3492009"/>
          </a:xfrm>
          <a:prstGeom prst="rect">
            <a:avLst/>
          </a:prstGeom>
        </p:spPr>
      </p:pic>
    </p:spTree>
    <p:extLst>
      <p:ext uri="{BB962C8B-B14F-4D97-AF65-F5344CB8AC3E}">
        <p14:creationId xmlns:p14="http://schemas.microsoft.com/office/powerpoint/2010/main" val="4522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5506043" cy="3693319"/>
          </a:xfrm>
          <a:prstGeom prst="rect">
            <a:avLst/>
          </a:prstGeom>
          <a:noFill/>
        </p:spPr>
        <p:txBody>
          <a:bodyPr wrap="square">
            <a:spAutoFit/>
          </a:bodyPr>
          <a:lstStyle/>
          <a:p>
            <a:r>
              <a:rPr lang="es-CO" sz="1800" dirty="0"/>
              <a:t>Supongamos que tenemos la siguiente información:</a:t>
            </a:r>
          </a:p>
          <a:p>
            <a:pPr marL="285750" indent="-285750">
              <a:buFont typeface="Arial" panose="020B0604020202020204" pitchFamily="34" charset="0"/>
              <a:buChar char="•"/>
            </a:pPr>
            <a:r>
              <a:rPr lang="es-CO" sz="1800" dirty="0"/>
              <a:t>Hay una brisa en la casilla [2,1].</a:t>
            </a:r>
          </a:p>
          <a:p>
            <a:r>
              <a:rPr lang="es-CO" sz="1800" dirty="0"/>
              <a:t>Un modelo en este contexto podría ser la asignación de valores de verdad a las siguientes oraciones:</a:t>
            </a:r>
          </a:p>
          <a:p>
            <a:pPr marL="285750" indent="-285750">
              <a:buFont typeface="Arial" panose="020B0604020202020204" pitchFamily="34" charset="0"/>
              <a:buChar char="•"/>
            </a:pPr>
            <a:r>
              <a:rPr lang="es-CO" sz="1800" dirty="0"/>
              <a:t>"Hay un pozo en la casilla [2,2]": </a:t>
            </a:r>
            <a:r>
              <a:rPr lang="es-CO" sz="1800" b="1" dirty="0"/>
              <a:t>Verdadero</a:t>
            </a:r>
            <a:r>
              <a:rPr lang="es-CO" sz="1800" dirty="0"/>
              <a:t>.</a:t>
            </a:r>
          </a:p>
          <a:p>
            <a:pPr marL="285750" indent="-285750">
              <a:buFont typeface="Arial" panose="020B0604020202020204" pitchFamily="34" charset="0"/>
              <a:buChar char="•"/>
            </a:pPr>
            <a:r>
              <a:rPr lang="es-CO" sz="1800" dirty="0"/>
              <a:t>"Hay un pozo en la casilla [3,1]": </a:t>
            </a:r>
            <a:r>
              <a:rPr lang="es-CO" sz="1800" b="1" dirty="0"/>
              <a:t>Falso</a:t>
            </a:r>
            <a:r>
              <a:rPr lang="es-CO" sz="1800" dirty="0"/>
              <a:t>.</a:t>
            </a:r>
          </a:p>
          <a:p>
            <a:pPr marL="285750" indent="-285750">
              <a:buFont typeface="Arial" panose="020B0604020202020204" pitchFamily="34" charset="0"/>
              <a:buChar char="•"/>
            </a:pPr>
            <a:r>
              <a:rPr lang="es-CO" sz="1800" dirty="0"/>
              <a:t>"Hay un </a:t>
            </a:r>
            <a:r>
              <a:rPr lang="es-CO" sz="1800" dirty="0" err="1"/>
              <a:t>Wumpus</a:t>
            </a:r>
            <a:r>
              <a:rPr lang="es-CO" sz="1800" dirty="0"/>
              <a:t> en la casilla [1,3]": </a:t>
            </a:r>
            <a:r>
              <a:rPr lang="es-CO" sz="1800" b="1" dirty="0"/>
              <a:t>Verdadero</a:t>
            </a:r>
            <a:r>
              <a:rPr lang="es-CO" sz="1800" dirty="0"/>
              <a:t>.</a:t>
            </a:r>
          </a:p>
          <a:p>
            <a:r>
              <a:rPr lang="es-CO" sz="1800" dirty="0"/>
              <a:t>Este modelo </a:t>
            </a:r>
            <a:r>
              <a:rPr lang="es-CO" sz="1800" b="1" dirty="0"/>
              <a:t>satisface</a:t>
            </a:r>
            <a:r>
              <a:rPr lang="es-CO" sz="1800" dirty="0"/>
              <a:t> la oración "Hay una brisa en la casilla [2,1]", ya que de acuerdo con las reglas del mundo del </a:t>
            </a:r>
            <a:r>
              <a:rPr lang="es-CO" sz="1800" dirty="0" err="1"/>
              <a:t>Wumpus</a:t>
            </a:r>
            <a:r>
              <a:rPr lang="es-CO" sz="1800" dirty="0"/>
              <a:t>, la brisa implica la presencia de un pozo en una de las casillas adyacentes.</a:t>
            </a:r>
          </a:p>
        </p:txBody>
      </p:sp>
      <p:pic>
        <p:nvPicPr>
          <p:cNvPr id="5" name="Picture 4">
            <a:extLst>
              <a:ext uri="{FF2B5EF4-FFF2-40B4-BE49-F238E27FC236}">
                <a16:creationId xmlns:a16="http://schemas.microsoft.com/office/drawing/2014/main" id="{AF27D383-A0A9-AD7C-F472-8B0B7ABBB9F8}"/>
              </a:ext>
            </a:extLst>
          </p:cNvPr>
          <p:cNvPicPr>
            <a:picLocks noChangeAspect="1"/>
          </p:cNvPicPr>
          <p:nvPr/>
        </p:nvPicPr>
        <p:blipFill>
          <a:blip r:embed="rId3"/>
          <a:stretch>
            <a:fillRect/>
          </a:stretch>
        </p:blipFill>
        <p:spPr>
          <a:xfrm>
            <a:off x="5684403" y="1342329"/>
            <a:ext cx="2966408" cy="2793607"/>
          </a:xfrm>
          <a:prstGeom prst="rect">
            <a:avLst/>
          </a:prstGeom>
        </p:spPr>
      </p:pic>
    </p:spTree>
    <p:extLst>
      <p:ext uri="{BB962C8B-B14F-4D97-AF65-F5344CB8AC3E}">
        <p14:creationId xmlns:p14="http://schemas.microsoft.com/office/powerpoint/2010/main" val="3583064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8965640" cy="1754326"/>
          </a:xfrm>
          <a:prstGeom prst="rect">
            <a:avLst/>
          </a:prstGeom>
          <a:noFill/>
        </p:spPr>
        <p:txBody>
          <a:bodyPr wrap="square">
            <a:spAutoFit/>
          </a:bodyPr>
          <a:lstStyle/>
          <a:p>
            <a:r>
              <a:rPr lang="es-CO" sz="1800" dirty="0"/>
              <a:t>En el contexto de la lógica y la teoría de modelos, un modelo en sí no es "erróneo" o "correcto" en el sentido convencional, ya que simplemente es una asignación de valores de verdad a las oraciones dentro de un sistema formal. Sin embargo, un modelo puede no corresponder con la </a:t>
            </a:r>
            <a:r>
              <a:rPr lang="es-CO" sz="1800" b="1" dirty="0"/>
              <a:t>realidad</a:t>
            </a:r>
            <a:r>
              <a:rPr lang="es-CO" sz="1800" dirty="0"/>
              <a:t> del entorno que se está modelando, lo que podría llevar a conclusiones equivocadas si se usa como base para tomar decisiones.</a:t>
            </a:r>
          </a:p>
        </p:txBody>
      </p:sp>
    </p:spTree>
    <p:extLst>
      <p:ext uri="{BB962C8B-B14F-4D97-AF65-F5344CB8AC3E}">
        <p14:creationId xmlns:p14="http://schemas.microsoft.com/office/powerpoint/2010/main" val="161455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B4CA-3F0B-057D-473B-5BFBDEC71384}"/>
              </a:ext>
            </a:extLst>
          </p:cNvPr>
          <p:cNvSpPr txBox="1"/>
          <p:nvPr/>
        </p:nvSpPr>
        <p:spPr>
          <a:xfrm flipH="1">
            <a:off x="538906" y="346944"/>
            <a:ext cx="6999501" cy="400110"/>
          </a:xfrm>
          <a:prstGeom prst="rect">
            <a:avLst/>
          </a:prstGeom>
          <a:noFill/>
        </p:spPr>
        <p:txBody>
          <a:bodyPr wrap="square" rtlCol="0">
            <a:spAutoFit/>
          </a:bodyPr>
          <a:lstStyle/>
          <a:p>
            <a:r>
              <a:rPr lang="es-ES" sz="2000" b="1" dirty="0">
                <a:solidFill>
                  <a:schemeClr val="bg1"/>
                </a:solidFill>
              </a:rPr>
              <a:t>Lógica-Oraciones (Modelos)</a:t>
            </a:r>
            <a:endParaRPr lang="es-CO" sz="2000" b="1" dirty="0">
              <a:solidFill>
                <a:schemeClr val="bg1"/>
              </a:solidFill>
            </a:endParaRPr>
          </a:p>
        </p:txBody>
      </p:sp>
      <p:sp>
        <p:nvSpPr>
          <p:cNvPr id="4" name="TextBox 3">
            <a:extLst>
              <a:ext uri="{FF2B5EF4-FFF2-40B4-BE49-F238E27FC236}">
                <a16:creationId xmlns:a16="http://schemas.microsoft.com/office/drawing/2014/main" id="{486B36AA-2A28-9E55-6BE1-2A846638A3B1}"/>
              </a:ext>
            </a:extLst>
          </p:cNvPr>
          <p:cNvSpPr txBox="1"/>
          <p:nvPr/>
        </p:nvSpPr>
        <p:spPr>
          <a:xfrm>
            <a:off x="178360" y="892474"/>
            <a:ext cx="4393640" cy="2862322"/>
          </a:xfrm>
          <a:prstGeom prst="rect">
            <a:avLst/>
          </a:prstGeom>
          <a:noFill/>
        </p:spPr>
        <p:txBody>
          <a:bodyPr wrap="square">
            <a:spAutoFit/>
          </a:bodyPr>
          <a:lstStyle/>
          <a:p>
            <a:r>
              <a:rPr lang="es-CO" sz="1800" dirty="0"/>
              <a:t>Un agente lógico intentará reducir el número de modelos posibles a medida que obtiene más información del entorno. Cuanta más información perciba, más restricciones podrá aplicar a los modelos, descartando aquellos que no se ajustan a las nuevas percepciones. Idealmente, el agente reduce los posibles modelos hasta que solo quede uno, que corresponde con la realidad del entorno.</a:t>
            </a:r>
          </a:p>
        </p:txBody>
      </p:sp>
    </p:spTree>
    <p:extLst>
      <p:ext uri="{BB962C8B-B14F-4D97-AF65-F5344CB8AC3E}">
        <p14:creationId xmlns:p14="http://schemas.microsoft.com/office/powerpoint/2010/main" val="3284808763"/>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TemaEafit</Template>
  <TotalTime>17334</TotalTime>
  <Words>2228</Words>
  <Application>Microsoft Office PowerPoint</Application>
  <PresentationFormat>On-screen Show (16:9)</PresentationFormat>
  <Paragraphs>99</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TemaEafit</vt:lpstr>
      <vt:lpstr>LÓGICA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dc:title>
  <dc:creator>YE JM</dc:creator>
  <cp:lastModifiedBy>YOMIN ESTIVEN JARAMILLO MUNERA</cp:lastModifiedBy>
  <cp:revision>403</cp:revision>
  <dcterms:modified xsi:type="dcterms:W3CDTF">2024-09-05T05:09:44Z</dcterms:modified>
</cp:coreProperties>
</file>